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5" r:id="rId7"/>
    <p:sldId id="263" r:id="rId8"/>
    <p:sldId id="261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CEFD3-86AC-4EEF-9B9A-7EC40432234E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D9668-203C-4DA7-BBA2-51C5CA51BAB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D9668-203C-4DA7-BBA2-51C5CA51BABC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9AB19-AD41-47B0-95DA-0F842C04FD5D}" type="datetimeFigureOut">
              <a:rPr lang="el-GR" smtClean="0"/>
              <a:pPr/>
              <a:t>24/9/2014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7C36A-6871-4CF2-87E1-932FE2F00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Συνάντηση με γονείς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Τετάρτη 24-9-2014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Εκλογές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Εκλογές Συλλόγου Γονέων και κηδεμόνων</a:t>
            </a:r>
          </a:p>
          <a:p>
            <a:r>
              <a:rPr lang="el-GR" dirty="0" smtClean="0"/>
              <a:t>Σημαντική δραστηριότητα που πρέπει να στηριχθεί </a:t>
            </a:r>
          </a:p>
          <a:p>
            <a:r>
              <a:rPr lang="el-GR" dirty="0" smtClean="0"/>
              <a:t>Σημαντική η παρουσία του για τη λειτουργία του σχολείου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530823"/>
          </a:xfrm>
        </p:spPr>
        <p:txBody>
          <a:bodyPr/>
          <a:lstStyle/>
          <a:p>
            <a:r>
              <a:rPr lang="el-GR" dirty="0" smtClean="0"/>
              <a:t>Ευχαριστούμε </a:t>
            </a:r>
            <a:br>
              <a:rPr lang="el-GR" dirty="0" smtClean="0"/>
            </a:br>
            <a:r>
              <a:rPr lang="el-GR" dirty="0" smtClean="0"/>
              <a:t>για την παρουσία σας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Κανονισμός σχολείου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96855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l-GR" sz="6400" b="1" dirty="0" smtClean="0"/>
              <a:t>1.Κανόνες που αφορούν στους μαθητές.</a:t>
            </a:r>
            <a:endParaRPr lang="el-GR" sz="6400" b="0" dirty="0" smtClean="0"/>
          </a:p>
          <a:p>
            <a:pPr fontAlgn="base"/>
            <a:r>
              <a:rPr lang="el-GR" sz="6400" dirty="0" smtClean="0"/>
              <a:t>Οι </a:t>
            </a:r>
            <a:r>
              <a:rPr lang="el-GR" sz="6400" dirty="0"/>
              <a:t>τσάντες μένουν έξω το πρωί πριν την προσευχή</a:t>
            </a:r>
          </a:p>
          <a:p>
            <a:pPr fontAlgn="base"/>
            <a:r>
              <a:rPr lang="el-GR" sz="6400" dirty="0"/>
              <a:t>Απαγορεύεται η χρήση κινητών τηλεφώνων και άλλων ηλεκτρονικών συσκευών</a:t>
            </a:r>
          </a:p>
          <a:p>
            <a:pPr>
              <a:buNone/>
            </a:pPr>
            <a:r>
              <a:rPr lang="el-GR" sz="6400" dirty="0"/>
              <a:t>          Αρ.Πρωτ.100553/Γ2/04-09-2012/ΥΠΑΙΘΠΑ</a:t>
            </a:r>
            <a:endParaRPr lang="el-GR" sz="6400" b="0" dirty="0" smtClean="0"/>
          </a:p>
          <a:p>
            <a:pPr>
              <a:buNone/>
            </a:pPr>
            <a:r>
              <a:rPr lang="el-GR" sz="6400" dirty="0"/>
              <a:t>          </a:t>
            </a:r>
            <a:r>
              <a:rPr lang="el-GR" sz="6400" dirty="0" smtClean="0"/>
              <a:t>Αρ.Πρωτ.132328/Γ2/07-12-2006/ΥΠΕΠΘ</a:t>
            </a:r>
            <a:endParaRPr lang="el-GR" sz="6400" b="0" dirty="0" smtClean="0"/>
          </a:p>
          <a:p>
            <a:pPr fontAlgn="base"/>
            <a:r>
              <a:rPr lang="el-GR" sz="6400" dirty="0"/>
              <a:t>Στο διάλειμμα βγαίνουν όλοι έξω και για κανένα λόγο δε μένει κάποιος μέσα.</a:t>
            </a:r>
          </a:p>
          <a:p>
            <a:pPr fontAlgn="base"/>
            <a:r>
              <a:rPr lang="el-GR" sz="6400" dirty="0"/>
              <a:t>Στα διαλείμματα δεν τσακώνονται κι αν υπάρχει διαφωνία απευθύνονται στους εφημερεύοντες δασκάλους.</a:t>
            </a:r>
          </a:p>
          <a:p>
            <a:pPr fontAlgn="base"/>
            <a:r>
              <a:rPr lang="el-GR" sz="6400" dirty="0"/>
              <a:t>Σε περίπτωση βροχής παραμένουν εντός του κτιρίου στις αίθουσές τους  χωρίς να τρέχουν.</a:t>
            </a:r>
          </a:p>
          <a:p>
            <a:pPr fontAlgn="base"/>
            <a:r>
              <a:rPr lang="el-GR" sz="6400" dirty="0"/>
              <a:t>Μόλις χτυπήσει το κουδούνι για μέσα μπαίνουν όλοι σύντομα αλλά χωρίς τρέξιμο και σπρωξίματα.</a:t>
            </a:r>
          </a:p>
          <a:p>
            <a:pPr fontAlgn="base"/>
            <a:r>
              <a:rPr lang="el-GR" sz="6400" dirty="0"/>
              <a:t>Εάν δεν συντρέχουν σοβαροί λόγοι για να απουσιάσει κάποιος μαθητής, κάθε απουσία θεωρείται αδικαιολόγητη. </a:t>
            </a:r>
          </a:p>
          <a:p>
            <a:pPr fontAlgn="base"/>
            <a:r>
              <a:rPr lang="el-GR" sz="6400" dirty="0"/>
              <a:t>Σε περίπτωση που κάποιος μαθητής καθυστερήσει να έρθει, έρχεται συνοδευόμενος με το γονέα ή κηδεμόνα.</a:t>
            </a:r>
          </a:p>
          <a:p>
            <a:pPr fontAlgn="base"/>
            <a:r>
              <a:rPr lang="el-GR" sz="6400" dirty="0"/>
              <a:t>Οι μαθητές των οποίων οι γονείς έχουν δηλώσει ότι δεν φεύγουν ασυνόδευτοι θα πρέπει να περιμένουν τον γονέα ή κηδεμόνα κι αν καθυστερήσει απευθύνονται σε κάποιο εκπαιδευτικό. Σε καμία περίπτωση δε φεύγουν μόνοι τους.</a:t>
            </a:r>
          </a:p>
          <a:p>
            <a:pPr fontAlgn="base"/>
            <a:r>
              <a:rPr lang="el-GR" sz="6400" dirty="0"/>
              <a:t>Οι μαθητές φροντίζουν να έχουν τα απαραίτητα για το πρόγραμμά τους και να μην τα ξεχνούν.</a:t>
            </a:r>
          </a:p>
          <a:p>
            <a:pPr fontAlgn="base"/>
            <a:r>
              <a:rPr lang="el-GR" sz="6400" dirty="0"/>
              <a:t>Απαγορεύεται λεκτική και σωματική βία. </a:t>
            </a:r>
          </a:p>
          <a:p>
            <a:pPr fontAlgn="base"/>
            <a:r>
              <a:rPr lang="el-GR" sz="6400" dirty="0"/>
              <a:t>Οι μαθητές οφείλουν να προσέχουν και να φροντίζουν το σχολείο.</a:t>
            </a:r>
          </a:p>
          <a:p>
            <a:endParaRPr lang="el-GR" sz="6400" b="0" dirty="0" smtClean="0"/>
          </a:p>
          <a:p>
            <a:endParaRPr lang="el-GR" sz="6400" dirty="0"/>
          </a:p>
          <a:p>
            <a:endParaRPr lang="el-GR" sz="6400" b="0" dirty="0" smtClean="0"/>
          </a:p>
          <a:p>
            <a:endParaRPr lang="el-GR" sz="6400" dirty="0"/>
          </a:p>
          <a:p>
            <a:endParaRPr lang="el-GR" sz="6400" b="0" dirty="0" smtClean="0"/>
          </a:p>
          <a:p>
            <a:endParaRPr lang="el-GR" sz="6400" dirty="0"/>
          </a:p>
          <a:p>
            <a:endParaRPr lang="el-GR" sz="6400" b="0" dirty="0" smtClean="0"/>
          </a:p>
          <a:p>
            <a:endParaRPr lang="el-GR" sz="6400" dirty="0"/>
          </a:p>
          <a:p>
            <a:endParaRPr lang="el-GR" sz="6400" b="0" dirty="0" smtClean="0"/>
          </a:p>
          <a:p>
            <a:endParaRPr lang="el-GR" dirty="0"/>
          </a:p>
          <a:p>
            <a:endParaRPr lang="el-GR" b="0" dirty="0" smtClean="0"/>
          </a:p>
          <a:p>
            <a:endParaRPr lang="el-GR" dirty="0"/>
          </a:p>
          <a:p>
            <a:endParaRPr lang="el-GR" b="0" dirty="0" smtClean="0"/>
          </a:p>
          <a:p>
            <a:endParaRPr lang="el-GR" dirty="0"/>
          </a:p>
          <a:p>
            <a:endParaRPr lang="el-GR" b="0" dirty="0" smtClean="0"/>
          </a:p>
          <a:p>
            <a:endParaRPr lang="el-GR" dirty="0"/>
          </a:p>
          <a:p>
            <a:pPr>
              <a:buNone/>
            </a:pP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51520" y="188640"/>
            <a:ext cx="88924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2.Κανόνες που αφορούν στους γονείς.</a:t>
            </a:r>
            <a:endParaRPr lang="el-GR" b="0" dirty="0" smtClean="0"/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Τηλεφωνούν στο σχολείο  και ενημερώνουν  για κάθε είδους απουσία του παιδιού τους </a:t>
            </a:r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Επικοινωνούν με το δάσκαλο/α του παιδιού τους  στην προκαθορισμένη ώρα και ημέρα επικοινωνίας ( Εξαιρούνται απρόοπτα γεγονότα και επείγουσες καταστάσεις)</a:t>
            </a:r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Ενημερώνουν το δάσκαλο και τη Διευθύντρια του Σχολείου για τυχόν ιδιαιτερότητες του παιδιού(π.χ. μαθησιακές δυσκολίες,  προβλήματα υγείας ,ή  </a:t>
            </a:r>
            <a:r>
              <a:rPr lang="el-GR" dirty="0" err="1" smtClean="0"/>
              <a:t>ό,τι</a:t>
            </a:r>
            <a:r>
              <a:rPr lang="el-GR" dirty="0" smtClean="0"/>
              <a:t> θεωρείται σημαντικό από το γονέα</a:t>
            </a:r>
            <a:r>
              <a:rPr lang="el-GR" b="0" dirty="0" smtClean="0"/>
              <a:t>)</a:t>
            </a:r>
            <a:endParaRPr lang="el-GR" dirty="0" smtClean="0"/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Αποχώρηση μαθητή πριν τη λήξη μαθημάτων πρέπει να γίνεται αφού ο γονέας  ενημερώσει το δάσκαλο και να υπογράψει υπεύθυνη δήλωση.</a:t>
            </a:r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Διαφοροποίηση του τρόπου αποχώρησης (κυρίως με λεωφορείο ) ή ατόμου που συνοδεύει μαθητή κατά την αποχώρηση γνωστοποιείται έγκαιρα στη Δ/</a:t>
            </a:r>
            <a:r>
              <a:rPr lang="el-GR" dirty="0" err="1" smtClean="0"/>
              <a:t>νση</a:t>
            </a:r>
            <a:r>
              <a:rPr lang="el-GR" dirty="0" smtClean="0"/>
              <a:t> και τους εκπαιδευτικούς του σχολείου.</a:t>
            </a:r>
          </a:p>
          <a:p>
            <a:r>
              <a:rPr lang="el-GR" b="0" dirty="0" smtClean="0"/>
              <a:t/>
            </a:r>
            <a:br>
              <a:rPr lang="el-GR" b="0" dirty="0" smtClean="0"/>
            </a:br>
            <a:r>
              <a:rPr lang="el-GR" b="0" dirty="0" smtClean="0"/>
              <a:t/>
            </a:r>
            <a:br>
              <a:rPr lang="el-GR" b="0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899592" y="836712"/>
            <a:ext cx="64624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3.Κανόνες που αφορούν στο σχολείο (γενικότερα)</a:t>
            </a:r>
            <a:endParaRPr lang="el-GR" b="0" dirty="0" smtClean="0"/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Κανένας ενήλικος ή ανήλικος δεν έχει δικαίωμα να βρίσκεται στο κτίριο ή στο προαύλιο του σχολείου χωρίς λόγο.</a:t>
            </a:r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Κανένας ενήλικος δεν μπορεί να επιπλήττει ή να τιμωρεί κάποιο παιδί του στο χώρο του σχολείου.</a:t>
            </a:r>
          </a:p>
          <a:p>
            <a:pPr fontAlgn="base">
              <a:buFont typeface="Arial" pitchFamily="34" charset="0"/>
              <a:buChar char="•"/>
            </a:pPr>
            <a:r>
              <a:rPr lang="el-GR" dirty="0" smtClean="0"/>
              <a:t>Από τις 7.55 έως τις 16.15 κανένα αυτοκίνητο δεν περνά μπροστά από το χώρο του σχολείου ακόμα κι αν οι μπάρες δεν είναι κατεβασμένες.</a:t>
            </a:r>
          </a:p>
          <a:p>
            <a:r>
              <a:rPr lang="el-GR" b="0" dirty="0" smtClean="0"/>
              <a:t/>
            </a:r>
            <a:br>
              <a:rPr lang="el-GR" b="0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ΑΔΥΜ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Σημαντικό για την υγεία των παιδιών σας !</a:t>
            </a:r>
          </a:p>
          <a:p>
            <a:r>
              <a:rPr lang="el-GR" dirty="0" smtClean="0"/>
              <a:t>Καλύτερα να προλαμβάνουμε παρά να θεραπεύουμε </a:t>
            </a:r>
          </a:p>
          <a:p>
            <a:r>
              <a:rPr lang="el-GR" dirty="0" smtClean="0"/>
              <a:t>Σημαντικό να είμαστε συνεπείς ( Μάιος_ Ιούνιος τα ΑΔΥΜ) και να προγραμματίζουμε την επίσκεψη στο γιατρό</a:t>
            </a:r>
          </a:p>
          <a:p>
            <a:r>
              <a:rPr lang="el-GR" dirty="0" smtClean="0"/>
              <a:t>Συνέπεια και από πλευράς γονέα=&gt; δε φέρνει το παιδί του σε δύσκολη θέση! </a:t>
            </a:r>
          </a:p>
          <a:p>
            <a:r>
              <a:rPr lang="el-GR" dirty="0" smtClean="0"/>
              <a:t>Κ.Υ. και ιδιώτες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Ολοήμερο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Βεβαίωση εργασίας ή ανεργίας  και των δύο γονέων ΥΠΟΧΡΕΩΤΙΚΑ</a:t>
            </a:r>
          </a:p>
          <a:p>
            <a:r>
              <a:rPr lang="el-GR" dirty="0" smtClean="0"/>
              <a:t>Κάθε χρόνο προσκομίζουμε εκ νέου, βεβαιώσεις</a:t>
            </a:r>
          </a:p>
          <a:p>
            <a:r>
              <a:rPr lang="el-GR" dirty="0" smtClean="0"/>
              <a:t>Ιούνιος οι αιτήσεις – ικανοποιούνται όλες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Comenius</a:t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Comenius </a:t>
            </a:r>
            <a:r>
              <a:rPr lang="el-GR" dirty="0" smtClean="0"/>
              <a:t>ΣΤ  ( αν και όταν) ξεχωριστή συνάντηση</a:t>
            </a:r>
          </a:p>
          <a:p>
            <a:r>
              <a:rPr lang="el-GR" dirty="0" smtClean="0"/>
              <a:t>Επιλογή μαθητών: ( </a:t>
            </a:r>
            <a:r>
              <a:rPr lang="el-GR" dirty="0" err="1" smtClean="0"/>
              <a:t>ΣΤ΄τάξη</a:t>
            </a:r>
            <a:r>
              <a:rPr lang="el-GR" dirty="0" smtClean="0"/>
              <a:t>, 4 μαθητές ;)</a:t>
            </a:r>
          </a:p>
          <a:p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χρονιά </a:t>
            </a:r>
          </a:p>
          <a:p>
            <a:r>
              <a:rPr lang="el-GR" dirty="0" smtClean="0"/>
              <a:t>Εξαιρετική εμπειρία</a:t>
            </a:r>
          </a:p>
          <a:p>
            <a:r>
              <a:rPr lang="el-GR" dirty="0" smtClean="0"/>
              <a:t>Μάρτιος 2015 – 2</a:t>
            </a:r>
            <a:r>
              <a:rPr lang="el-GR" baseline="30000" dirty="0" smtClean="0"/>
              <a:t>ο</a:t>
            </a:r>
            <a:r>
              <a:rPr lang="el-GR" dirty="0" smtClean="0"/>
              <a:t> Δ.Σ. Οικοδεσπότης του προγράμματος</a:t>
            </a:r>
          </a:p>
          <a:p>
            <a:r>
              <a:rPr lang="el-GR" dirty="0" smtClean="0"/>
              <a:t>Συλλογικές δράσεις</a:t>
            </a:r>
          </a:p>
          <a:p>
            <a:r>
              <a:rPr lang="el-GR" dirty="0" smtClean="0"/>
              <a:t>Σχολείο –Σύλλογος Γονέων- Μαθητές –Δήμος Παγγαίου</a:t>
            </a:r>
          </a:p>
          <a:p>
            <a:pPr>
              <a:buNone/>
            </a:pPr>
            <a:r>
              <a:rPr lang="el-GR" dirty="0" smtClean="0"/>
              <a:t>( Κατασκευές- φιλοξενία)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Άλλα προγράμματα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Run and out</a:t>
            </a:r>
            <a:r>
              <a:rPr lang="el-GR" dirty="0" smtClean="0"/>
              <a:t>  ( Αν και όταν , επίσης)</a:t>
            </a:r>
            <a:endParaRPr lang="el-GR" dirty="0"/>
          </a:p>
          <a:p>
            <a:r>
              <a:rPr lang="el-GR" dirty="0" smtClean="0"/>
              <a:t>Βραβείο Αριστείας από ΥΠΑΙΘ</a:t>
            </a:r>
          </a:p>
          <a:p>
            <a:r>
              <a:rPr lang="el-GR" dirty="0" smtClean="0"/>
              <a:t>Μάιος 2015 Ιωάννινα</a:t>
            </a:r>
          </a:p>
          <a:p>
            <a:r>
              <a:rPr lang="el-GR" dirty="0" smtClean="0"/>
              <a:t>Επιλογή μαθητών( Ε΄ - ΣΤ΄ τάξεις)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Άλλα θέματα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Βιβλιοθήκη  -προσπάθεια λειτουργίας δανειστικής βιβλιοθήκης: Ευχαριστίες :Σύλλογος Γονέων - κ. </a:t>
            </a:r>
            <a:r>
              <a:rPr lang="el-GR" dirty="0" err="1" smtClean="0"/>
              <a:t>Ερεντζή</a:t>
            </a:r>
            <a:r>
              <a:rPr lang="el-GR" dirty="0" smtClean="0"/>
              <a:t>)</a:t>
            </a:r>
          </a:p>
          <a:p>
            <a:r>
              <a:rPr lang="el-GR" dirty="0" smtClean="0"/>
              <a:t>Επίσης   στο Δήμο Παγγαίου , Οικογένεια Νικολαΐδη και σε όσους κάθε φορά που χρειαζόμαστε βοήθεια είναι παρόντες : ένα μεγάλο ευχαριστώ εκ μέρους όλων μας μαθητών και εκπαιδευτικών!</a:t>
            </a:r>
          </a:p>
          <a:p>
            <a:r>
              <a:rPr lang="el-GR" dirty="0" smtClean="0"/>
              <a:t>Ανακύκλωση(   κανόνες ανακύκλωσης δίνονται γραπτά)</a:t>
            </a:r>
          </a:p>
          <a:p>
            <a:r>
              <a:rPr lang="el-GR" dirty="0" smtClean="0"/>
              <a:t>Ρούχα παρέλασης!!! </a:t>
            </a:r>
            <a:endParaRPr lang="el-GR" dirty="0" smtClean="0"/>
          </a:p>
          <a:p>
            <a:r>
              <a:rPr lang="el-GR" dirty="0" smtClean="0"/>
              <a:t>Ρούχα </a:t>
            </a:r>
            <a:r>
              <a:rPr lang="el-GR" smtClean="0"/>
              <a:t>σχολικών αγώνων!!!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Έγκαιρη ενημέρωση – « ανακύκλωση» ρούχων…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353</Words>
  <Application>Microsoft Office PowerPoint</Application>
  <PresentationFormat>Προβολή στην οθόνη (4:3)</PresentationFormat>
  <Paragraphs>85</Paragraphs>
  <Slides>11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Συνάντηση με γονείς </vt:lpstr>
      <vt:lpstr>Κανονισμός σχολείου </vt:lpstr>
      <vt:lpstr>Διαφάνεια 3</vt:lpstr>
      <vt:lpstr>Διαφάνεια 4</vt:lpstr>
      <vt:lpstr>ΑΔΥΜ</vt:lpstr>
      <vt:lpstr>Ολοήμερο</vt:lpstr>
      <vt:lpstr>Comenius </vt:lpstr>
      <vt:lpstr>Άλλα προγράμματα</vt:lpstr>
      <vt:lpstr>Άλλα θέματα </vt:lpstr>
      <vt:lpstr>Εκλογές </vt:lpstr>
      <vt:lpstr>Ευχαριστούμε  για την παρουσία σας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Συνάντηση με γονείς </dc:title>
  <dc:creator>user</dc:creator>
  <cp:lastModifiedBy>user</cp:lastModifiedBy>
  <cp:revision>4</cp:revision>
  <dcterms:created xsi:type="dcterms:W3CDTF">2014-09-23T20:24:39Z</dcterms:created>
  <dcterms:modified xsi:type="dcterms:W3CDTF">2014-09-24T13:56:11Z</dcterms:modified>
</cp:coreProperties>
</file>